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984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E34A-D1EB-4FA4-9DC5-2C42DAD07E01}" type="datetimeFigureOut">
              <a:rPr lang="en-US" smtClean="0"/>
              <a:t>5/28/15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3DBB4-BC97-4EAC-BACC-7B306BB98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540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E34A-D1EB-4FA4-9DC5-2C42DAD07E01}" type="datetimeFigureOut">
              <a:rPr lang="en-US" smtClean="0"/>
              <a:t>5/28/15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3DBB4-BC97-4EAC-BACC-7B306BB98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046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E34A-D1EB-4FA4-9DC5-2C42DAD07E01}" type="datetimeFigureOut">
              <a:rPr lang="en-US" smtClean="0"/>
              <a:t>5/28/15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3DBB4-BC97-4EAC-BACC-7B306BB98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386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E34A-D1EB-4FA4-9DC5-2C42DAD07E01}" type="datetimeFigureOut">
              <a:rPr lang="en-US" smtClean="0"/>
              <a:t>5/28/15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3DBB4-BC97-4EAC-BACC-7B306BB98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58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E34A-D1EB-4FA4-9DC5-2C42DAD07E01}" type="datetimeFigureOut">
              <a:rPr lang="en-US" smtClean="0"/>
              <a:t>5/28/15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3DBB4-BC97-4EAC-BACC-7B306BB98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568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E34A-D1EB-4FA4-9DC5-2C42DAD07E01}" type="datetimeFigureOut">
              <a:rPr lang="en-US" smtClean="0"/>
              <a:t>5/28/15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3DBB4-BC97-4EAC-BACC-7B306BB98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608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E34A-D1EB-4FA4-9DC5-2C42DAD07E01}" type="datetimeFigureOut">
              <a:rPr lang="en-US" smtClean="0"/>
              <a:t>5/28/15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3DBB4-BC97-4EAC-BACC-7B306BB98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854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E34A-D1EB-4FA4-9DC5-2C42DAD07E01}" type="datetimeFigureOut">
              <a:rPr lang="en-US" smtClean="0"/>
              <a:t>5/28/15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3DBB4-BC97-4EAC-BACC-7B306BB98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451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E34A-D1EB-4FA4-9DC5-2C42DAD07E01}" type="datetimeFigureOut">
              <a:rPr lang="en-US" smtClean="0"/>
              <a:t>5/28/15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3DBB4-BC97-4EAC-BACC-7B306BB98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573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E34A-D1EB-4FA4-9DC5-2C42DAD07E01}" type="datetimeFigureOut">
              <a:rPr lang="en-US" smtClean="0"/>
              <a:t>5/28/15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3DBB4-BC97-4EAC-BACC-7B306BB98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196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E34A-D1EB-4FA4-9DC5-2C42DAD07E01}" type="datetimeFigureOut">
              <a:rPr lang="en-US" smtClean="0"/>
              <a:t>5/28/15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3DBB4-BC97-4EAC-BACC-7B306BB98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899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C0E34A-D1EB-4FA4-9DC5-2C42DAD07E01}" type="datetimeFigureOut">
              <a:rPr lang="en-US" smtClean="0"/>
              <a:t>5/28/15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F3DBB4-BC97-4EAC-BACC-7B306BB98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305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Nuclear Chemistry Part I:</a:t>
            </a:r>
            <a:br>
              <a:rPr lang="en-US" dirty="0" smtClean="0"/>
            </a:br>
            <a:r>
              <a:rPr lang="en-US" sz="3600" dirty="0" smtClean="0"/>
              <a:t>Radioactive Decay and Half-Life</a:t>
            </a:r>
            <a:endParaRPr lang="en-US" sz="36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070361"/>
            <a:ext cx="5181600" cy="3631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72491" y="6209719"/>
            <a:ext cx="62960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Part 7 of our May MCAS cram series!</a:t>
            </a:r>
          </a:p>
        </p:txBody>
      </p:sp>
      <p:pic>
        <p:nvPicPr>
          <p:cNvPr id="1029" name="Picture 5" descr="Image result for nuclear symbo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133600"/>
            <a:ext cx="350520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61510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Half-Life Calculations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" y="1066800"/>
            <a:ext cx="4011706" cy="5638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We usually calculate half-life using the mass, percentage (%), or number of moles at the start.</a:t>
            </a:r>
          </a:p>
          <a:p>
            <a:r>
              <a:rPr lang="en-US" dirty="0" smtClean="0"/>
              <a:t>After each half-life time passes, divide the previous amount into half (divide by 2).</a:t>
            </a:r>
          </a:p>
          <a:p>
            <a:r>
              <a:rPr lang="en-US" dirty="0" smtClean="0"/>
              <a:t>Graphs will show a decrease in both amount and rate of decrease.  The typical graph is to the right.</a:t>
            </a:r>
          </a:p>
        </p:txBody>
      </p:sp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842682"/>
            <a:ext cx="4548188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661957"/>
            <a:ext cx="3352800" cy="422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81562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929"/>
            <a:ext cx="8229600" cy="1143000"/>
          </a:xfrm>
        </p:spPr>
        <p:txBody>
          <a:bodyPr/>
          <a:lstStyle/>
          <a:p>
            <a:r>
              <a:rPr lang="en-US" dirty="0" smtClean="0"/>
              <a:t>Half-Life for Everyday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376" y="952500"/>
            <a:ext cx="4038600" cy="5867400"/>
          </a:xfrm>
        </p:spPr>
        <p:txBody>
          <a:bodyPr>
            <a:normAutofit/>
          </a:bodyPr>
          <a:lstStyle/>
          <a:p>
            <a:r>
              <a:rPr lang="en-US" dirty="0" smtClean="0"/>
              <a:t>The most popular use for half-life is for carbon dating.  We can add Carbon-14 to something to figure out how many thousands of years ago it was made.</a:t>
            </a:r>
          </a:p>
          <a:p>
            <a:r>
              <a:rPr lang="en-US" dirty="0" smtClean="0"/>
              <a:t>Half-life also helps us to determine how soon the site of a nuclear accident or atomic explosion will be safe to live in again.  THE END!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483078"/>
            <a:ext cx="5029200" cy="2250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886200"/>
            <a:ext cx="4796118" cy="1774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5312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A Review of Radiation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990600"/>
            <a:ext cx="4565073" cy="5791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You have already learned a little bit about nuclear chemistry:</a:t>
            </a:r>
          </a:p>
          <a:p>
            <a:pPr lvl="1"/>
            <a:r>
              <a:rPr lang="en-US" dirty="0" smtClean="0"/>
              <a:t>Radioactive materials are unstable.</a:t>
            </a:r>
          </a:p>
          <a:p>
            <a:pPr lvl="1"/>
            <a:r>
              <a:rPr lang="en-US" dirty="0" smtClean="0"/>
              <a:t>Elements with atomic number of 83 or more are radioactive.</a:t>
            </a:r>
          </a:p>
          <a:p>
            <a:pPr lvl="1"/>
            <a:r>
              <a:rPr lang="en-US" dirty="0" smtClean="0"/>
              <a:t>82 or less generally have multiple isotopes.  Same numbers of protons, but different number of neutrons.</a:t>
            </a:r>
          </a:p>
          <a:p>
            <a:pPr lvl="1"/>
            <a:r>
              <a:rPr lang="en-US" dirty="0" smtClean="0"/>
              <a:t>Too few or too many neutrons make isotopes unstable.  See Carbon examples on the right.</a:t>
            </a: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657600"/>
            <a:ext cx="4000500" cy="2905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4015" y="1371600"/>
            <a:ext cx="474998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133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Alpha particle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8965" y="914400"/>
                <a:ext cx="4029635" cy="5943600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dirty="0" smtClean="0"/>
                  <a:t>An alpha particle is a helium </a:t>
                </a:r>
                <a:r>
                  <a:rPr lang="en-US" u="sng" dirty="0" smtClean="0"/>
                  <a:t>nucleus</a:t>
                </a:r>
                <a:r>
                  <a:rPr lang="en-US" dirty="0" smtClean="0"/>
                  <a:t>.  2 protons and 2 neutrons.  </a:t>
                </a:r>
                <a:r>
                  <a:rPr lang="en-US" u="sng" dirty="0" smtClean="0"/>
                  <a:t>Charge is +2</a:t>
                </a:r>
                <a:r>
                  <a:rPr lang="en-US" dirty="0" smtClean="0"/>
                  <a:t>.  Guess why.</a:t>
                </a:r>
              </a:p>
              <a:p>
                <a:r>
                  <a:rPr lang="en-US" dirty="0" smtClean="0"/>
                  <a:t>Atomic mass is 4 and atomic number is 2 (remember, 2 protons).</a:t>
                </a:r>
              </a:p>
              <a:p>
                <a:r>
                  <a:rPr lang="en-US" dirty="0" smtClean="0"/>
                  <a:t>It is written with the Greek symbol </a:t>
                </a:r>
                <a:r>
                  <a:rPr lang="el-GR" dirty="0" smtClean="0"/>
                  <a:t>α</a:t>
                </a:r>
                <a:r>
                  <a:rPr lang="en-US" dirty="0" smtClean="0"/>
                  <a:t> (alpha), or </a:t>
                </a:r>
                <a14:m>
                  <m:oMath xmlns:m="http://schemas.openxmlformats.org/officeDocument/2006/math" xmlns="">
                    <m:sPre>
                      <m:sPrePr>
                        <m:ctrlPr>
                          <a:rPr lang="en-US" i="1" smtClean="0">
                            <a:latin typeface="Cambria Math"/>
                          </a:rPr>
                        </m:ctrlPr>
                      </m:sPrePr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</m:sup>
                      <m:e>
                        <m:r>
                          <a:rPr lang="en-US" b="0" i="1" smtClean="0">
                            <a:latin typeface="Cambria Math"/>
                          </a:rPr>
                          <m:t>𝐻𝑒</m:t>
                        </m:r>
                      </m:e>
                    </m:sPre>
                  </m:oMath>
                </a14:m>
                <a:r>
                  <a:rPr lang="en-US" dirty="0" smtClean="0"/>
                  <a:t>.  +2 charge</a:t>
                </a:r>
              </a:p>
              <a:p>
                <a:r>
                  <a:rPr lang="en-US" dirty="0" smtClean="0"/>
                  <a:t>It has high energy, but large mass.  It can’t travel far in air, and paper can block it.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965" y="914400"/>
                <a:ext cx="4029635" cy="5943600"/>
              </a:xfrm>
              <a:blipFill rotWithShape="1">
                <a:blip r:embed="rId2"/>
                <a:stretch>
                  <a:fillRect l="-2266" t="-821" r="-2266" b="-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4343400"/>
            <a:ext cx="4944643" cy="2365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034583"/>
            <a:ext cx="4800600" cy="3203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5655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Beta particle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0" y="1143000"/>
                <a:ext cx="4343400" cy="571500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A beta particle is a high-energy or high-speed electron.  </a:t>
                </a:r>
                <a:r>
                  <a:rPr lang="en-US" u="sng" dirty="0" smtClean="0"/>
                  <a:t>Charge is -1.</a:t>
                </a:r>
                <a:endParaRPr lang="en-US" dirty="0" smtClean="0"/>
              </a:p>
              <a:p>
                <a:r>
                  <a:rPr lang="en-US" dirty="0" smtClean="0"/>
                  <a:t>Remember, electrons are much smaller than protons and neutrons.  So a beta particles is smaller than an alpha particles.</a:t>
                </a:r>
              </a:p>
              <a:p>
                <a:r>
                  <a:rPr lang="en-US" dirty="0" smtClean="0"/>
                  <a:t>It is written as </a:t>
                </a:r>
                <a:r>
                  <a:rPr lang="el-GR" dirty="0" smtClean="0"/>
                  <a:t>β</a:t>
                </a:r>
                <a:r>
                  <a:rPr lang="en-US" dirty="0" smtClean="0"/>
                  <a:t> (beta) or </a:t>
                </a:r>
                <a14:m>
                  <m:oMath xmlns:m="http://schemas.openxmlformats.org/officeDocument/2006/math" xmlns="">
                    <m:sPre>
                      <m:sPrePr>
                        <m:ctrlPr>
                          <a:rPr lang="en-US" i="1" smtClean="0">
                            <a:latin typeface="Cambria Math"/>
                          </a:rPr>
                        </m:ctrlPr>
                      </m:sPrePr>
                      <m:sub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sup>
                      <m:e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e>
                    </m:sPre>
                  </m:oMath>
                </a14:m>
                <a:r>
                  <a:rPr lang="en-US" dirty="0" smtClean="0"/>
                  <a:t>.  It causes atomic numbers to increase!</a:t>
                </a:r>
              </a:p>
              <a:p>
                <a:r>
                  <a:rPr lang="en-US" dirty="0" smtClean="0"/>
                  <a:t>It can travel through paper, but not aluminum.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0" y="1143000"/>
                <a:ext cx="4343400" cy="5715000"/>
              </a:xfrm>
              <a:blipFill rotWithShape="1">
                <a:blip r:embed="rId2"/>
                <a:stretch>
                  <a:fillRect l="-2384" t="-1708" r="-26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3611" y="4191000"/>
            <a:ext cx="4531976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398" y="1524000"/>
            <a:ext cx="4182598" cy="2312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17248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Gamma rays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17929" y="914400"/>
                <a:ext cx="4782671" cy="5943600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dirty="0" smtClean="0"/>
                  <a:t>Gamma rays are high speed and high frequency light waves.</a:t>
                </a:r>
              </a:p>
              <a:p>
                <a:r>
                  <a:rPr lang="en-US" dirty="0" smtClean="0"/>
                  <a:t>A gamma particle is called a photon.</a:t>
                </a:r>
              </a:p>
              <a:p>
                <a:r>
                  <a:rPr lang="en-US" dirty="0" smtClean="0"/>
                  <a:t>It is written as </a:t>
                </a:r>
                <a14:m>
                  <m:oMath xmlns:m="http://schemas.openxmlformats.org/officeDocument/2006/math" xmlns="">
                    <m:sPre>
                      <m:sPrePr>
                        <m:ctrlPr>
                          <a:rPr lang="en-US" i="1" smtClean="0">
                            <a:latin typeface="Cambria Math"/>
                          </a:rPr>
                        </m:ctrlPr>
                      </m:sPrePr>
                      <m:sub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sup>
                      <m:e>
                        <m:r>
                          <a:rPr lang="en-US" b="0" i="1" smtClean="0">
                            <a:latin typeface="Cambria Math"/>
                          </a:rPr>
                          <m:t>𝛾</m:t>
                        </m:r>
                      </m:e>
                    </m:sPre>
                  </m:oMath>
                </a14:m>
                <a:r>
                  <a:rPr lang="en-US" dirty="0" smtClean="0"/>
                  <a:t>.  γ is Gamma.  It has no </a:t>
                </a:r>
                <a:r>
                  <a:rPr lang="en-US" u="sng" dirty="0" smtClean="0"/>
                  <a:t>mass</a:t>
                </a:r>
                <a:r>
                  <a:rPr lang="en-US" dirty="0" smtClean="0"/>
                  <a:t> and </a:t>
                </a:r>
                <a:r>
                  <a:rPr lang="en-US" u="sng" dirty="0" smtClean="0"/>
                  <a:t>no charge</a:t>
                </a:r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Gamma rays can travel far and depending on the power, can go through very thick materials.</a:t>
                </a:r>
              </a:p>
              <a:p>
                <a:r>
                  <a:rPr lang="en-US" dirty="0" smtClean="0"/>
                  <a:t>Gamma rays are </a:t>
                </a:r>
                <a:r>
                  <a:rPr lang="en-US" i="1" dirty="0" smtClean="0"/>
                  <a:t>very</a:t>
                </a:r>
                <a:r>
                  <a:rPr lang="en-US" dirty="0" smtClean="0"/>
                  <a:t> dangerous!!!  The Incredible Hulk says so!  Hulk smashes puny humans!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7929" y="914400"/>
                <a:ext cx="4782671" cy="5943600"/>
              </a:xfrm>
              <a:blipFill rotWithShape="1">
                <a:blip r:embed="rId2"/>
                <a:stretch>
                  <a:fillRect l="-2038" t="-821" r="-35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8762" y="914400"/>
            <a:ext cx="3661881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571999"/>
            <a:ext cx="2114550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7607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859"/>
            <a:ext cx="8229600" cy="1143000"/>
          </a:xfrm>
        </p:spPr>
        <p:txBody>
          <a:bodyPr/>
          <a:lstStyle/>
          <a:p>
            <a:r>
              <a:rPr lang="en-US" dirty="0" smtClean="0"/>
              <a:t>Paths of the particles</a:t>
            </a:r>
            <a:endParaRPr lang="en-US" dirty="0"/>
          </a:p>
        </p:txBody>
      </p:sp>
      <p:pic>
        <p:nvPicPr>
          <p:cNvPr id="6148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6858000" cy="3074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906302"/>
            <a:ext cx="6248400" cy="2951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6202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three radioactive decays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12" y="1286435"/>
            <a:ext cx="460375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295400"/>
            <a:ext cx="4466492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356" y="3505200"/>
            <a:ext cx="7760888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08309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Series of radioactive decays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38200"/>
            <a:ext cx="8763000" cy="2590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It is possible for a nucleus to continuously decay, through different means, until it achieves a stable nucleus.</a:t>
            </a:r>
          </a:p>
          <a:p>
            <a:r>
              <a:rPr lang="en-US" dirty="0" smtClean="0"/>
              <a:t>You may need to keep track of how many alpha and beta particles are emitted.  The MCAS Reference sheet has them.  Remember, gamma rays are “just” light waves.</a:t>
            </a:r>
          </a:p>
          <a:p>
            <a:r>
              <a:rPr lang="en-US" dirty="0" smtClean="0"/>
              <a:t>Can you figure out the decay types below?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163120"/>
            <a:ext cx="5334000" cy="3676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53083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7929"/>
            <a:ext cx="8229600" cy="1143000"/>
          </a:xfrm>
        </p:spPr>
        <p:txBody>
          <a:bodyPr/>
          <a:lstStyle/>
          <a:p>
            <a:r>
              <a:rPr lang="en-US" dirty="0" smtClean="0"/>
              <a:t>Half-Life!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152400" y="838200"/>
            <a:ext cx="8839200" cy="2438400"/>
          </a:xfrm>
        </p:spPr>
        <p:txBody>
          <a:bodyPr>
            <a:normAutofit/>
          </a:bodyPr>
          <a:lstStyle/>
          <a:p>
            <a:r>
              <a:rPr lang="en-US" dirty="0" smtClean="0"/>
              <a:t>Radioactive isotopes are always unstable.</a:t>
            </a:r>
          </a:p>
          <a:p>
            <a:r>
              <a:rPr lang="en-US" dirty="0" smtClean="0"/>
              <a:t>The more unstable an isotope is, the faster it decays.</a:t>
            </a:r>
          </a:p>
          <a:p>
            <a:r>
              <a:rPr lang="en-US" dirty="0" smtClean="0"/>
              <a:t>The amount of time it takes for an isotope to decay into half is called its half-life.  Some take less than a second, some take many years.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" y="3272118"/>
            <a:ext cx="46736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276600"/>
            <a:ext cx="4336303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8748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595</Words>
  <Application>Microsoft Macintosh PowerPoint</Application>
  <PresentationFormat>On-screen Show (4:3)</PresentationFormat>
  <Paragraphs>41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Nuclear Chemistry Part I: Radioactive Decay and Half-Life</vt:lpstr>
      <vt:lpstr>A Review of Radiation</vt:lpstr>
      <vt:lpstr>Alpha particle</vt:lpstr>
      <vt:lpstr>Beta particle</vt:lpstr>
      <vt:lpstr>Gamma rays</vt:lpstr>
      <vt:lpstr>Paths of the particles</vt:lpstr>
      <vt:lpstr>The three radioactive decays</vt:lpstr>
      <vt:lpstr>Series of radioactive decays</vt:lpstr>
      <vt:lpstr>Half-Life!</vt:lpstr>
      <vt:lpstr>Half-Life Calculations</vt:lpstr>
      <vt:lpstr>Half-Life for Everyday Life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Radioactive Decay and Half-Life</dc:title>
  <dc:creator>Richard Knopf</dc:creator>
  <cp:lastModifiedBy>tlc admin</cp:lastModifiedBy>
  <cp:revision>20</cp:revision>
  <dcterms:created xsi:type="dcterms:W3CDTF">2015-05-27T22:32:21Z</dcterms:created>
  <dcterms:modified xsi:type="dcterms:W3CDTF">2015-05-28T11:16:12Z</dcterms:modified>
</cp:coreProperties>
</file>